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8" r:id="rId4"/>
    <p:sldId id="261" r:id="rId5"/>
    <p:sldId id="260" r:id="rId6"/>
    <p:sldId id="259" r:id="rId7"/>
    <p:sldId id="263" r:id="rId8"/>
    <p:sldId id="262" r:id="rId9"/>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9F77"/>
    <a:srgbClr val="DA6106"/>
    <a:srgbClr val="6767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0"/>
    <p:restoredTop sz="91408"/>
  </p:normalViewPr>
  <p:slideViewPr>
    <p:cSldViewPr snapToGrid="0">
      <p:cViewPr varScale="1">
        <p:scale>
          <a:sx n="81" d="100"/>
          <a:sy n="81" d="100"/>
        </p:scale>
        <p:origin x="23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E63EE-03F5-DE48-A733-58C220EC9A84}" type="datetimeFigureOut">
              <a:rPr lang="en-US" smtClean="0"/>
              <a:t>5/8/23</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FCC2C-1F4D-FC45-940B-E0515A2ADB44}" type="slidenum">
              <a:rPr lang="en-US" smtClean="0"/>
              <a:t>‹#›</a:t>
            </a:fld>
            <a:endParaRPr lang="en-US"/>
          </a:p>
        </p:txBody>
      </p:sp>
    </p:spTree>
    <p:extLst>
      <p:ext uri="{BB962C8B-B14F-4D97-AF65-F5344CB8AC3E}">
        <p14:creationId xmlns:p14="http://schemas.microsoft.com/office/powerpoint/2010/main" val="18798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FCC2C-1F4D-FC45-940B-E0515A2ADB44}" type="slidenum">
              <a:rPr lang="en-US" smtClean="0"/>
              <a:t>2</a:t>
            </a:fld>
            <a:endParaRPr lang="en-US"/>
          </a:p>
        </p:txBody>
      </p:sp>
    </p:spTree>
    <p:extLst>
      <p:ext uri="{BB962C8B-B14F-4D97-AF65-F5344CB8AC3E}">
        <p14:creationId xmlns:p14="http://schemas.microsoft.com/office/powerpoint/2010/main" val="1670869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634208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816329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097209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208CF3-A3E7-0142-B231-08B0854C08C3}"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32556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208CF3-A3E7-0142-B231-08B0854C08C3}" type="datetimeFigureOut">
              <a:rPr lang="en-US" smtClean="0"/>
              <a:t>5/8/23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562458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208CF3-A3E7-0142-B231-08B0854C08C3}"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3965270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208CF3-A3E7-0142-B231-08B0854C08C3}" type="datetimeFigureOut">
              <a:rPr lang="en-US" smtClean="0"/>
              <a:t>5/8/23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134906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208CF3-A3E7-0142-B231-08B0854C08C3}" type="datetimeFigureOut">
              <a:rPr lang="en-US" smtClean="0"/>
              <a:t>5/8/23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495384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08CF3-A3E7-0142-B231-08B0854C08C3}" type="datetimeFigureOut">
              <a:rPr lang="en-US" smtClean="0"/>
              <a:t>5/8/23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154641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F208CF3-A3E7-0142-B231-08B0854C08C3}"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91875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F208CF3-A3E7-0142-B231-08B0854C08C3}" type="datetimeFigureOut">
              <a:rPr lang="en-US" smtClean="0"/>
              <a:t>5/8/23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992005-A88D-2443-BB56-F6F536B005A9}" type="slidenum">
              <a:rPr lang="en-US" smtClean="0"/>
              <a:t>‹#›</a:t>
            </a:fld>
            <a:endParaRPr lang="en-US"/>
          </a:p>
        </p:txBody>
      </p:sp>
    </p:spTree>
    <p:extLst>
      <p:ext uri="{BB962C8B-B14F-4D97-AF65-F5344CB8AC3E}">
        <p14:creationId xmlns:p14="http://schemas.microsoft.com/office/powerpoint/2010/main" val="2493603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8F208CF3-A3E7-0142-B231-08B0854C08C3}" type="datetimeFigureOut">
              <a:rPr lang="en-US" smtClean="0"/>
              <a:t>5/8/23</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48992005-A88D-2443-BB56-F6F536B005A9}" type="slidenum">
              <a:rPr lang="en-US" smtClean="0"/>
              <a:t>‹#›</a:t>
            </a:fld>
            <a:endParaRPr lang="en-US"/>
          </a:p>
        </p:txBody>
      </p:sp>
    </p:spTree>
    <p:extLst>
      <p:ext uri="{BB962C8B-B14F-4D97-AF65-F5344CB8AC3E}">
        <p14:creationId xmlns:p14="http://schemas.microsoft.com/office/powerpoint/2010/main" val="793822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58A9D3E-E0AA-A3E4-B3D2-BD54A9976010}"/>
              </a:ext>
            </a:extLst>
          </p:cNvPr>
          <p:cNvGrpSpPr/>
          <p:nvPr/>
        </p:nvGrpSpPr>
        <p:grpSpPr>
          <a:xfrm>
            <a:off x="302225" y="471435"/>
            <a:ext cx="5997008" cy="4446446"/>
            <a:chOff x="302225" y="471435"/>
            <a:chExt cx="5997008" cy="4446446"/>
          </a:xfrm>
        </p:grpSpPr>
        <p:pic>
          <p:nvPicPr>
            <p:cNvPr id="14" name="Picture 13">
              <a:extLst>
                <a:ext uri="{FF2B5EF4-FFF2-40B4-BE49-F238E27FC236}">
                  <a16:creationId xmlns:a16="http://schemas.microsoft.com/office/drawing/2014/main" id="{179283BE-9F3A-B611-A943-11D3EE37E19A}"/>
                </a:ext>
              </a:extLst>
            </p:cNvPr>
            <p:cNvPicPr>
              <a:picLocks noChangeAspect="1"/>
            </p:cNvPicPr>
            <p:nvPr/>
          </p:nvPicPr>
          <p:blipFill rotWithShape="1">
            <a:blip r:embed="rId2"/>
            <a:srcRect t="10000" b="10724"/>
            <a:stretch/>
          </p:blipFill>
          <p:spPr>
            <a:xfrm>
              <a:off x="302225" y="568518"/>
              <a:ext cx="4114800" cy="4349363"/>
            </a:xfrm>
            <a:prstGeom prst="rect">
              <a:avLst/>
            </a:prstGeom>
          </p:spPr>
        </p:pic>
        <p:grpSp>
          <p:nvGrpSpPr>
            <p:cNvPr id="13" name="Group 12">
              <a:extLst>
                <a:ext uri="{FF2B5EF4-FFF2-40B4-BE49-F238E27FC236}">
                  <a16:creationId xmlns:a16="http://schemas.microsoft.com/office/drawing/2014/main" id="{AE6C4F9B-A27A-9513-6CFF-DC43C788A57E}"/>
                </a:ext>
              </a:extLst>
            </p:cNvPr>
            <p:cNvGrpSpPr/>
            <p:nvPr/>
          </p:nvGrpSpPr>
          <p:grpSpPr>
            <a:xfrm>
              <a:off x="550336" y="471435"/>
              <a:ext cx="5748897" cy="4249272"/>
              <a:chOff x="532406" y="961564"/>
              <a:chExt cx="5748897" cy="4249272"/>
            </a:xfrm>
          </p:grpSpPr>
          <p:pic>
            <p:nvPicPr>
              <p:cNvPr id="4" name="Picture 3">
                <a:extLst>
                  <a:ext uri="{FF2B5EF4-FFF2-40B4-BE49-F238E27FC236}">
                    <a16:creationId xmlns:a16="http://schemas.microsoft.com/office/drawing/2014/main" id="{7EEC54FE-9B26-E194-5798-CD0AC9389271}"/>
                  </a:ext>
                </a:extLst>
              </p:cNvPr>
              <p:cNvPicPr>
                <a:picLocks noChangeAspect="1"/>
              </p:cNvPicPr>
              <p:nvPr/>
            </p:nvPicPr>
            <p:blipFill rotWithShape="1">
              <a:blip r:embed="rId3"/>
              <a:srcRect r="22671"/>
              <a:stretch/>
            </p:blipFill>
            <p:spPr>
              <a:xfrm rot="5400000">
                <a:off x="4544968" y="3482672"/>
                <a:ext cx="1856129" cy="1600200"/>
              </a:xfrm>
              <a:prstGeom prst="rect">
                <a:avLst/>
              </a:prstGeom>
            </p:spPr>
          </p:pic>
          <p:pic>
            <p:nvPicPr>
              <p:cNvPr id="5" name="Picture 4">
                <a:extLst>
                  <a:ext uri="{FF2B5EF4-FFF2-40B4-BE49-F238E27FC236}">
                    <a16:creationId xmlns:a16="http://schemas.microsoft.com/office/drawing/2014/main" id="{35BFEC16-7252-82BC-C674-EC612598EEB8}"/>
                  </a:ext>
                </a:extLst>
              </p:cNvPr>
              <p:cNvPicPr>
                <a:picLocks noChangeAspect="1"/>
              </p:cNvPicPr>
              <p:nvPr/>
            </p:nvPicPr>
            <p:blipFill rotWithShape="1">
              <a:blip r:embed="rId4"/>
              <a:srcRect l="12667" t="9251" r="50000" b="2932"/>
              <a:stretch/>
            </p:blipFill>
            <p:spPr>
              <a:xfrm>
                <a:off x="4672933" y="1100064"/>
                <a:ext cx="1600200" cy="2120266"/>
              </a:xfrm>
              <a:prstGeom prst="rect">
                <a:avLst/>
              </a:prstGeom>
            </p:spPr>
          </p:pic>
          <p:sp>
            <p:nvSpPr>
              <p:cNvPr id="7" name="TextBox 6">
                <a:extLst>
                  <a:ext uri="{FF2B5EF4-FFF2-40B4-BE49-F238E27FC236}">
                    <a16:creationId xmlns:a16="http://schemas.microsoft.com/office/drawing/2014/main" id="{AE1A83EE-2286-5028-59BF-7936C0DA2574}"/>
                  </a:ext>
                </a:extLst>
              </p:cNvPr>
              <p:cNvSpPr txBox="1"/>
              <p:nvPr/>
            </p:nvSpPr>
            <p:spPr>
              <a:xfrm>
                <a:off x="532406" y="961564"/>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49027487-BCE0-11E8-0C1F-C2AFFF971D24}"/>
                  </a:ext>
                </a:extLst>
              </p:cNvPr>
              <p:cNvSpPr txBox="1"/>
              <p:nvPr/>
            </p:nvSpPr>
            <p:spPr>
              <a:xfrm>
                <a:off x="4396741" y="965687"/>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9" name="TextBox 8">
                <a:extLst>
                  <a:ext uri="{FF2B5EF4-FFF2-40B4-BE49-F238E27FC236}">
                    <a16:creationId xmlns:a16="http://schemas.microsoft.com/office/drawing/2014/main" id="{947418EE-1CBD-8BCB-3E55-7B24F227C4E3}"/>
                  </a:ext>
                </a:extLst>
              </p:cNvPr>
              <p:cNvSpPr txBox="1"/>
              <p:nvPr/>
            </p:nvSpPr>
            <p:spPr>
              <a:xfrm>
                <a:off x="4396741" y="3233329"/>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2" name="TextBox 1">
                <a:extLst>
                  <a:ext uri="{FF2B5EF4-FFF2-40B4-BE49-F238E27FC236}">
                    <a16:creationId xmlns:a16="http://schemas.microsoft.com/office/drawing/2014/main" id="{A0627345-E459-3296-A9E6-41702F10B6B3}"/>
                  </a:ext>
                </a:extLst>
              </p:cNvPr>
              <p:cNvSpPr txBox="1"/>
              <p:nvPr/>
            </p:nvSpPr>
            <p:spPr>
              <a:xfrm>
                <a:off x="5261171" y="1146135"/>
                <a:ext cx="91440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Portable Battery</a:t>
                </a:r>
              </a:p>
            </p:txBody>
          </p:sp>
          <p:sp>
            <p:nvSpPr>
              <p:cNvPr id="3" name="TextBox 2">
                <a:extLst>
                  <a:ext uri="{FF2B5EF4-FFF2-40B4-BE49-F238E27FC236}">
                    <a16:creationId xmlns:a16="http://schemas.microsoft.com/office/drawing/2014/main" id="{6F6CE8EA-65AC-E1C1-9153-EDA0A6221B8D}"/>
                  </a:ext>
                </a:extLst>
              </p:cNvPr>
              <p:cNvSpPr txBox="1"/>
              <p:nvPr/>
            </p:nvSpPr>
            <p:spPr>
              <a:xfrm>
                <a:off x="4781049" y="1566930"/>
                <a:ext cx="54864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Recorder</a:t>
                </a:r>
              </a:p>
            </p:txBody>
          </p:sp>
          <p:sp>
            <p:nvSpPr>
              <p:cNvPr id="10" name="TextBox 9">
                <a:extLst>
                  <a:ext uri="{FF2B5EF4-FFF2-40B4-BE49-F238E27FC236}">
                    <a16:creationId xmlns:a16="http://schemas.microsoft.com/office/drawing/2014/main" id="{5F4B4FDC-456D-8BED-F8AB-D5733A23EF96}"/>
                  </a:ext>
                </a:extLst>
              </p:cNvPr>
              <p:cNvSpPr txBox="1"/>
              <p:nvPr/>
            </p:nvSpPr>
            <p:spPr>
              <a:xfrm>
                <a:off x="5092583" y="2991978"/>
                <a:ext cx="1188720" cy="182880"/>
              </a:xfrm>
              <a:prstGeom prst="rect">
                <a:avLst/>
              </a:prstGeom>
              <a:solidFill>
                <a:schemeClr val="bg1"/>
              </a:solidFill>
            </p:spPr>
            <p:txBody>
              <a:bodyPr wrap="none" rtlCol="0" anchor="ctr">
                <a:spAutoFit/>
              </a:bodyPr>
              <a:lstStyle/>
              <a:p>
                <a:pPr algn="ctr"/>
                <a:r>
                  <a:rPr lang="en-US" sz="1000" dirty="0">
                    <a:latin typeface="Arial" panose="020B0604020202020204" pitchFamily="34" charset="0"/>
                    <a:cs typeface="Arial" panose="020B0604020202020204" pitchFamily="34" charset="0"/>
                  </a:rPr>
                  <a:t>Contact Microphone</a:t>
                </a:r>
              </a:p>
            </p:txBody>
          </p:sp>
        </p:grpSp>
      </p:grpSp>
      <p:sp>
        <p:nvSpPr>
          <p:cNvPr id="11" name="TextBox 10">
            <a:extLst>
              <a:ext uri="{FF2B5EF4-FFF2-40B4-BE49-F238E27FC236}">
                <a16:creationId xmlns:a16="http://schemas.microsoft.com/office/drawing/2014/main" id="{AD708083-5B04-38B1-BF71-79B8769FC572}"/>
              </a:ext>
            </a:extLst>
          </p:cNvPr>
          <p:cNvSpPr txBox="1"/>
          <p:nvPr/>
        </p:nvSpPr>
        <p:spPr>
          <a:xfrm>
            <a:off x="427739" y="5015679"/>
            <a:ext cx="6002522" cy="116955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1</a:t>
            </a:r>
            <a:r>
              <a:rPr lang="en-US" sz="1000" dirty="0">
                <a:latin typeface="Arial" panose="020B0604020202020204" pitchFamily="34" charset="0"/>
                <a:cs typeface="Arial" panose="020B0604020202020204" pitchFamily="34" charset="0"/>
              </a:rPr>
              <a:t>. Map of Lincoln, Nebraska, USA and the surrounding area (A) marked with sites where substrate-borne (vibratory) noise was recorded using recording units (B) at the location of </a:t>
            </a:r>
            <a:r>
              <a:rPr lang="en-US" sz="1000" i="1" dirty="0" err="1">
                <a:latin typeface="Arial" panose="020B0604020202020204" pitchFamily="34" charset="0"/>
                <a:cs typeface="Arial" panose="020B0604020202020204" pitchFamily="34" charset="0"/>
              </a:rPr>
              <a:t>Agelenopsis</a:t>
            </a:r>
            <a:r>
              <a:rPr lang="en-US" sz="1000" i="1"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(C) webs. </a:t>
            </a:r>
            <a:r>
              <a:rPr lang="en-US" sz="1000" dirty="0" err="1">
                <a:latin typeface="Arial" panose="020B0604020202020204" pitchFamily="34" charset="0"/>
                <a:cs typeface="Arial" panose="020B0604020202020204" pitchFamily="34" charset="0"/>
              </a:rPr>
              <a:t>Greem</a:t>
            </a:r>
            <a:r>
              <a:rPr lang="en-US" sz="1000" dirty="0">
                <a:latin typeface="Arial" panose="020B0604020202020204" pitchFamily="34" charset="0"/>
                <a:cs typeface="Arial" panose="020B0604020202020204" pitchFamily="34" charset="0"/>
              </a:rPr>
              <a:t> points represent rural sites and orange points represent urban sites (based on land cover, see Figure S1A). Most recordings occurred in 2020, while recordings at sites 8A and 8B occurred in 2022. Shaded site labels indicate sites where </a:t>
            </a:r>
            <a:r>
              <a:rPr lang="en-US" sz="1000" i="1" dirty="0">
                <a:latin typeface="Arial" panose="020B0604020202020204" pitchFamily="34" charset="0"/>
                <a:cs typeface="Arial" panose="020B0604020202020204" pitchFamily="34" charset="0"/>
              </a:rPr>
              <a:t>A.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were collected for the choice test. The purple area shows Wilderness Park, where some </a:t>
            </a:r>
            <a:r>
              <a:rPr lang="en-US" sz="1000" i="1" dirty="0">
                <a:latin typeface="Arial" panose="020B0604020202020204" pitchFamily="34" charset="0"/>
                <a:cs typeface="Arial" panose="020B0604020202020204" pitchFamily="34" charset="0"/>
              </a:rPr>
              <a:t>A.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were collected for activity monitoring. </a:t>
            </a:r>
          </a:p>
        </p:txBody>
      </p:sp>
    </p:spTree>
    <p:extLst>
      <p:ext uri="{BB962C8B-B14F-4D97-AF65-F5344CB8AC3E}">
        <p14:creationId xmlns:p14="http://schemas.microsoft.com/office/powerpoint/2010/main" val="1147424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E258816-4327-C037-050A-95861C5E00D6}"/>
              </a:ext>
            </a:extLst>
          </p:cNvPr>
          <p:cNvSpPr txBox="1"/>
          <p:nvPr/>
        </p:nvSpPr>
        <p:spPr>
          <a:xfrm>
            <a:off x="427739" y="7103326"/>
            <a:ext cx="6002522" cy="1169551"/>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2</a:t>
            </a:r>
            <a:r>
              <a:rPr lang="en-US" sz="1000" dirty="0">
                <a:latin typeface="Arial" panose="020B0604020202020204" pitchFamily="34" charset="0"/>
                <a:cs typeface="Arial" panose="020B0604020202020204" pitchFamily="34" charset="0"/>
              </a:rPr>
              <a:t>. Results of spatial analysis of vibratory noise. Site mean of the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all 23 sites is given in the text label and represented by color (A). Raw data points and mean (± SE) predictions from linear mixed effect (LME) model of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by principal component 1 (see PCA in Figure S1B-C) and substrate (grey = manmade, green = plant) with site as a random effect for data overall (B), for rural sites (C, robust LME), and for urban sites (D). Green boxes represent rural sites and orange boxes represent urban (B-D). The red dots and text show the lowest and highest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reading (B).</a:t>
            </a:r>
          </a:p>
        </p:txBody>
      </p:sp>
      <p:grpSp>
        <p:nvGrpSpPr>
          <p:cNvPr id="9" name="Group 8">
            <a:extLst>
              <a:ext uri="{FF2B5EF4-FFF2-40B4-BE49-F238E27FC236}">
                <a16:creationId xmlns:a16="http://schemas.microsoft.com/office/drawing/2014/main" id="{E07477B2-A589-AC81-FC84-11F2C9851562}"/>
              </a:ext>
            </a:extLst>
          </p:cNvPr>
          <p:cNvGrpSpPr/>
          <p:nvPr/>
        </p:nvGrpSpPr>
        <p:grpSpPr>
          <a:xfrm>
            <a:off x="209666" y="240046"/>
            <a:ext cx="5980426" cy="4243981"/>
            <a:chOff x="209666" y="240046"/>
            <a:chExt cx="5980426" cy="4243981"/>
          </a:xfrm>
        </p:grpSpPr>
        <p:pic>
          <p:nvPicPr>
            <p:cNvPr id="8" name="Picture 7">
              <a:extLst>
                <a:ext uri="{FF2B5EF4-FFF2-40B4-BE49-F238E27FC236}">
                  <a16:creationId xmlns:a16="http://schemas.microsoft.com/office/drawing/2014/main" id="{B3811B4D-16C2-C206-B023-F031C7637380}"/>
                </a:ext>
              </a:extLst>
            </p:cNvPr>
            <p:cNvPicPr>
              <a:picLocks noChangeAspect="1"/>
            </p:cNvPicPr>
            <p:nvPr/>
          </p:nvPicPr>
          <p:blipFill>
            <a:blip r:embed="rId3"/>
            <a:stretch>
              <a:fillRect/>
            </a:stretch>
          </p:blipFill>
          <p:spPr>
            <a:xfrm>
              <a:off x="209666" y="369227"/>
              <a:ext cx="3657600" cy="4114800"/>
            </a:xfrm>
            <a:prstGeom prst="rect">
              <a:avLst/>
            </a:prstGeom>
          </p:spPr>
        </p:pic>
        <p:grpSp>
          <p:nvGrpSpPr>
            <p:cNvPr id="7" name="Group 6">
              <a:extLst>
                <a:ext uri="{FF2B5EF4-FFF2-40B4-BE49-F238E27FC236}">
                  <a16:creationId xmlns:a16="http://schemas.microsoft.com/office/drawing/2014/main" id="{84E1025E-C9CC-3570-48E8-FEE545A7C99D}"/>
                </a:ext>
              </a:extLst>
            </p:cNvPr>
            <p:cNvGrpSpPr/>
            <p:nvPr/>
          </p:nvGrpSpPr>
          <p:grpSpPr>
            <a:xfrm>
              <a:off x="540072" y="240046"/>
              <a:ext cx="5650020" cy="4169674"/>
              <a:chOff x="540072" y="240046"/>
              <a:chExt cx="5650020" cy="4169674"/>
            </a:xfrm>
          </p:grpSpPr>
          <p:pic>
            <p:nvPicPr>
              <p:cNvPr id="2" name="Picture 1">
                <a:extLst>
                  <a:ext uri="{FF2B5EF4-FFF2-40B4-BE49-F238E27FC236}">
                    <a16:creationId xmlns:a16="http://schemas.microsoft.com/office/drawing/2014/main" id="{339715CA-D0F0-20E6-7CE2-A6524C15DC12}"/>
                  </a:ext>
                </a:extLst>
              </p:cNvPr>
              <p:cNvPicPr>
                <a:picLocks noChangeAspect="1"/>
              </p:cNvPicPr>
              <p:nvPr/>
            </p:nvPicPr>
            <p:blipFill>
              <a:blip r:embed="rId4"/>
              <a:stretch>
                <a:fillRect/>
              </a:stretch>
            </p:blipFill>
            <p:spPr>
              <a:xfrm>
                <a:off x="3904092" y="240046"/>
                <a:ext cx="2286000" cy="4114800"/>
              </a:xfrm>
              <a:prstGeom prst="rect">
                <a:avLst/>
              </a:prstGeom>
            </p:spPr>
          </p:pic>
          <p:grpSp>
            <p:nvGrpSpPr>
              <p:cNvPr id="28" name="Group 27">
                <a:extLst>
                  <a:ext uri="{FF2B5EF4-FFF2-40B4-BE49-F238E27FC236}">
                    <a16:creationId xmlns:a16="http://schemas.microsoft.com/office/drawing/2014/main" id="{5BE7E2E9-DB80-B5EA-49A6-8F1BBF90BD2D}"/>
                  </a:ext>
                </a:extLst>
              </p:cNvPr>
              <p:cNvGrpSpPr/>
              <p:nvPr/>
            </p:nvGrpSpPr>
            <p:grpSpPr>
              <a:xfrm>
                <a:off x="540072" y="369227"/>
                <a:ext cx="5346413" cy="4040493"/>
                <a:chOff x="457887" y="616153"/>
                <a:chExt cx="5346413" cy="4040493"/>
              </a:xfrm>
            </p:grpSpPr>
            <p:sp>
              <p:nvSpPr>
                <p:cNvPr id="5" name="TextBox 4">
                  <a:extLst>
                    <a:ext uri="{FF2B5EF4-FFF2-40B4-BE49-F238E27FC236}">
                      <a16:creationId xmlns:a16="http://schemas.microsoft.com/office/drawing/2014/main" id="{C363DD54-3EA8-09C3-D738-4AEBBCF6C699}"/>
                    </a:ext>
                  </a:extLst>
                </p:cNvPr>
                <p:cNvSpPr txBox="1"/>
                <p:nvPr/>
              </p:nvSpPr>
              <p:spPr>
                <a:xfrm>
                  <a:off x="461894" y="616153"/>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6" name="TextBox 5">
                  <a:extLst>
                    <a:ext uri="{FF2B5EF4-FFF2-40B4-BE49-F238E27FC236}">
                      <a16:creationId xmlns:a16="http://schemas.microsoft.com/office/drawing/2014/main" id="{CA0212C5-2375-5CDF-E9B2-F292781D5F3F}"/>
                    </a:ext>
                  </a:extLst>
                </p:cNvPr>
                <p:cNvSpPr txBox="1"/>
                <p:nvPr/>
              </p:nvSpPr>
              <p:spPr>
                <a:xfrm>
                  <a:off x="3840480" y="6197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sp>
              <p:nvSpPr>
                <p:cNvPr id="24" name="TextBox 23">
                  <a:extLst>
                    <a:ext uri="{FF2B5EF4-FFF2-40B4-BE49-F238E27FC236}">
                      <a16:creationId xmlns:a16="http://schemas.microsoft.com/office/drawing/2014/main" id="{DBB5AB16-CD86-5D12-B0C0-F9A38CC5BAFE}"/>
                    </a:ext>
                  </a:extLst>
                </p:cNvPr>
                <p:cNvSpPr txBox="1"/>
                <p:nvPr/>
              </p:nvSpPr>
              <p:spPr>
                <a:xfrm>
                  <a:off x="457887" y="4409581"/>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CCE1C9F8-9A37-0EA3-BCE5-8FB7D7CBDF65}"/>
                    </a:ext>
                  </a:extLst>
                </p:cNvPr>
                <p:cNvSpPr txBox="1"/>
                <p:nvPr/>
              </p:nvSpPr>
              <p:spPr>
                <a:xfrm>
                  <a:off x="3529027" y="4410425"/>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8601C1DF-F3B7-66B4-765F-A5C73AF925EF}"/>
                    </a:ext>
                  </a:extLst>
                </p:cNvPr>
                <p:cNvSpPr txBox="1"/>
                <p:nvPr/>
              </p:nvSpPr>
              <p:spPr>
                <a:xfrm>
                  <a:off x="5339108" y="1014775"/>
                  <a:ext cx="465192" cy="215444"/>
                </a:xfrm>
                <a:prstGeom prst="rect">
                  <a:avLst/>
                </a:prstGeom>
                <a:noFill/>
              </p:spPr>
              <p:txBody>
                <a:bodyPr wrap="none" rtlCol="0">
                  <a:spAutoFit/>
                </a:bodyPr>
                <a:lstStyle/>
                <a:p>
                  <a:r>
                    <a:rPr lang="en-US" sz="800" dirty="0">
                      <a:solidFill>
                        <a:srgbClr val="DA6106"/>
                      </a:solidFill>
                      <a:latin typeface="Arial" panose="020B0604020202020204" pitchFamily="34" charset="0"/>
                      <a:cs typeface="Arial" panose="020B0604020202020204" pitchFamily="34" charset="0"/>
                    </a:rPr>
                    <a:t>Urban</a:t>
                  </a:r>
                </a:p>
              </p:txBody>
            </p:sp>
            <p:sp>
              <p:nvSpPr>
                <p:cNvPr id="27" name="TextBox 26">
                  <a:extLst>
                    <a:ext uri="{FF2B5EF4-FFF2-40B4-BE49-F238E27FC236}">
                      <a16:creationId xmlns:a16="http://schemas.microsoft.com/office/drawing/2014/main" id="{37A108C8-D31E-6411-E221-D7437BF7478C}"/>
                    </a:ext>
                  </a:extLst>
                </p:cNvPr>
                <p:cNvSpPr txBox="1"/>
                <p:nvPr/>
              </p:nvSpPr>
              <p:spPr>
                <a:xfrm>
                  <a:off x="4419694" y="1812634"/>
                  <a:ext cx="429926" cy="215444"/>
                </a:xfrm>
                <a:prstGeom prst="rect">
                  <a:avLst/>
                </a:prstGeom>
                <a:noFill/>
              </p:spPr>
              <p:txBody>
                <a:bodyPr wrap="none" rtlCol="0">
                  <a:spAutoFit/>
                </a:bodyPr>
                <a:lstStyle/>
                <a:p>
                  <a:r>
                    <a:rPr lang="en-US" sz="800" dirty="0">
                      <a:solidFill>
                        <a:srgbClr val="189F77"/>
                      </a:solidFill>
                      <a:latin typeface="Arial" panose="020B0604020202020204" pitchFamily="34" charset="0"/>
                      <a:cs typeface="Arial" panose="020B0604020202020204" pitchFamily="34" charset="0"/>
                    </a:rPr>
                    <a:t>Rural</a:t>
                  </a:r>
                </a:p>
              </p:txBody>
            </p:sp>
          </p:grpSp>
        </p:grpSp>
      </p:grpSp>
      <p:pic>
        <p:nvPicPr>
          <p:cNvPr id="3" name="Picture 2">
            <a:extLst>
              <a:ext uri="{FF2B5EF4-FFF2-40B4-BE49-F238E27FC236}">
                <a16:creationId xmlns:a16="http://schemas.microsoft.com/office/drawing/2014/main" id="{BE1E25F0-9CF8-6202-4FE9-EE74855B4A6F}"/>
              </a:ext>
            </a:extLst>
          </p:cNvPr>
          <p:cNvPicPr>
            <a:picLocks noChangeAspect="1"/>
          </p:cNvPicPr>
          <p:nvPr/>
        </p:nvPicPr>
        <p:blipFill>
          <a:blip r:embed="rId5"/>
          <a:stretch>
            <a:fillRect/>
          </a:stretch>
        </p:blipFill>
        <p:spPr>
          <a:xfrm>
            <a:off x="435614" y="4411711"/>
            <a:ext cx="2971800" cy="2514131"/>
          </a:xfrm>
          <a:prstGeom prst="rect">
            <a:avLst/>
          </a:prstGeom>
        </p:spPr>
      </p:pic>
      <p:pic>
        <p:nvPicPr>
          <p:cNvPr id="4" name="Picture 3">
            <a:extLst>
              <a:ext uri="{FF2B5EF4-FFF2-40B4-BE49-F238E27FC236}">
                <a16:creationId xmlns:a16="http://schemas.microsoft.com/office/drawing/2014/main" id="{D78DDAA7-03CC-549E-9D0E-67FCC7AD572A}"/>
              </a:ext>
            </a:extLst>
          </p:cNvPr>
          <p:cNvPicPr>
            <a:picLocks noChangeAspect="1"/>
          </p:cNvPicPr>
          <p:nvPr/>
        </p:nvPicPr>
        <p:blipFill>
          <a:blip r:embed="rId6"/>
          <a:stretch>
            <a:fillRect/>
          </a:stretch>
        </p:blipFill>
        <p:spPr>
          <a:xfrm>
            <a:off x="3429000" y="4411711"/>
            <a:ext cx="2971800" cy="2514131"/>
          </a:xfrm>
          <a:prstGeom prst="rect">
            <a:avLst/>
          </a:prstGeom>
        </p:spPr>
      </p:pic>
    </p:spTree>
    <p:extLst>
      <p:ext uri="{BB962C8B-B14F-4D97-AF65-F5344CB8AC3E}">
        <p14:creationId xmlns:p14="http://schemas.microsoft.com/office/powerpoint/2010/main" val="4167804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BB882FB7-891B-A132-D3E9-1312C3B7854C}"/>
              </a:ext>
            </a:extLst>
          </p:cNvPr>
          <p:cNvSpPr txBox="1"/>
          <p:nvPr/>
        </p:nvSpPr>
        <p:spPr>
          <a:xfrm>
            <a:off x="442229" y="6710210"/>
            <a:ext cx="6002522" cy="178510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3</a:t>
            </a:r>
            <a:r>
              <a:rPr lang="en-US" sz="1000" dirty="0">
                <a:latin typeface="Arial" panose="020B0604020202020204" pitchFamily="34" charset="0"/>
                <a:cs typeface="Arial" panose="020B0604020202020204" pitchFamily="34" charset="0"/>
              </a:rPr>
              <a:t>. Results of temporal analysis of vibratory noise in 2020. Raw data points and mean (± SE) predictions from linear mixed effect (LME) model of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by visit (1-4 throughout </a:t>
            </a:r>
            <a:r>
              <a:rPr lang="en-US" sz="1000" i="1" dirty="0" err="1">
                <a:latin typeface="Arial" panose="020B0604020202020204" pitchFamily="34" charset="0"/>
                <a:cs typeface="Arial" panose="020B0604020202020204" pitchFamily="34" charset="0"/>
              </a:rPr>
              <a:t>Agelenopsis</a:t>
            </a:r>
            <a:r>
              <a:rPr lang="en-US" sz="1000" i="1" dirty="0">
                <a:latin typeface="Arial" panose="020B0604020202020204" pitchFamily="34" charset="0"/>
                <a:cs typeface="Arial" panose="020B0604020202020204" pitchFamily="34" charset="0"/>
              </a:rPr>
              <a:t> </a:t>
            </a:r>
            <a:r>
              <a:rPr lang="en-US" sz="1000" i="1" dirty="0" err="1">
                <a:latin typeface="Arial" panose="020B0604020202020204" pitchFamily="34" charset="0"/>
                <a:cs typeface="Arial" panose="020B0604020202020204" pitchFamily="34" charset="0"/>
              </a:rPr>
              <a:t>pennsylvanica</a:t>
            </a:r>
            <a:r>
              <a:rPr lang="en-US" sz="1000" i="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penultimate juvenile/adult season) and category (green = rural, orange = urban) with site as a random factor (A). The red dots and text show the lowest and highest daily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reading (A). Line and asterisk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0.05 *) indicate the results of a Tukey pairwise comparison post hoc test (A). USDA data on percent of annual crops harvested at the end of each week in 2020 across Nebraska for two major crops in Lancaster County, Nebraska: corn and soybeans (B). Vertical lines show the boundaries of each visit for vibratory noise recording (B). Percentages represent the percent of the harvest of the associated crop that occurred during the visit (B). Raw data and calculated mean (± SE)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24 hours by category (C). Vertical dashed lines represent peaks of associated category (C). </a:t>
            </a:r>
          </a:p>
        </p:txBody>
      </p:sp>
      <p:grpSp>
        <p:nvGrpSpPr>
          <p:cNvPr id="14" name="Group 13">
            <a:extLst>
              <a:ext uri="{FF2B5EF4-FFF2-40B4-BE49-F238E27FC236}">
                <a16:creationId xmlns:a16="http://schemas.microsoft.com/office/drawing/2014/main" id="{D1D02A39-FF74-E116-8872-41789906679E}"/>
              </a:ext>
            </a:extLst>
          </p:cNvPr>
          <p:cNvGrpSpPr/>
          <p:nvPr/>
        </p:nvGrpSpPr>
        <p:grpSpPr>
          <a:xfrm>
            <a:off x="471690" y="45024"/>
            <a:ext cx="5929110" cy="6665186"/>
            <a:chOff x="471690" y="45024"/>
            <a:chExt cx="5929110" cy="6665186"/>
          </a:xfrm>
        </p:grpSpPr>
        <p:grpSp>
          <p:nvGrpSpPr>
            <p:cNvPr id="12" name="Group 11">
              <a:extLst>
                <a:ext uri="{FF2B5EF4-FFF2-40B4-BE49-F238E27FC236}">
                  <a16:creationId xmlns:a16="http://schemas.microsoft.com/office/drawing/2014/main" id="{3B04C5E0-4660-51D4-C4A3-87E8DDA9F00D}"/>
                </a:ext>
              </a:extLst>
            </p:cNvPr>
            <p:cNvGrpSpPr/>
            <p:nvPr/>
          </p:nvGrpSpPr>
          <p:grpSpPr>
            <a:xfrm>
              <a:off x="471690" y="45024"/>
              <a:ext cx="3279147" cy="6665186"/>
              <a:chOff x="471690" y="45024"/>
              <a:chExt cx="3279147" cy="6665186"/>
            </a:xfrm>
          </p:grpSpPr>
          <p:pic>
            <p:nvPicPr>
              <p:cNvPr id="9" name="Picture 8">
                <a:extLst>
                  <a:ext uri="{FF2B5EF4-FFF2-40B4-BE49-F238E27FC236}">
                    <a16:creationId xmlns:a16="http://schemas.microsoft.com/office/drawing/2014/main" id="{3447EDF4-FE84-9422-751F-884F32656FFD}"/>
                  </a:ext>
                </a:extLst>
              </p:cNvPr>
              <p:cNvPicPr>
                <a:picLocks noChangeAspect="1"/>
              </p:cNvPicPr>
              <p:nvPr/>
            </p:nvPicPr>
            <p:blipFill rotWithShape="1">
              <a:blip r:embed="rId2"/>
              <a:srcRect t="15133"/>
              <a:stretch/>
            </p:blipFill>
            <p:spPr>
              <a:xfrm>
                <a:off x="471690" y="3799741"/>
                <a:ext cx="2971800" cy="2910469"/>
              </a:xfrm>
              <a:prstGeom prst="rect">
                <a:avLst/>
              </a:prstGeom>
            </p:spPr>
          </p:pic>
          <p:pic>
            <p:nvPicPr>
              <p:cNvPr id="5" name="Picture 4">
                <a:extLst>
                  <a:ext uri="{FF2B5EF4-FFF2-40B4-BE49-F238E27FC236}">
                    <a16:creationId xmlns:a16="http://schemas.microsoft.com/office/drawing/2014/main" id="{E7DCCECB-95A3-40F1-5740-B4BE05BCC31A}"/>
                  </a:ext>
                </a:extLst>
              </p:cNvPr>
              <p:cNvPicPr>
                <a:picLocks noChangeAspect="1"/>
              </p:cNvPicPr>
              <p:nvPr/>
            </p:nvPicPr>
            <p:blipFill>
              <a:blip r:embed="rId3"/>
              <a:stretch>
                <a:fillRect/>
              </a:stretch>
            </p:blipFill>
            <p:spPr>
              <a:xfrm>
                <a:off x="471690" y="45024"/>
                <a:ext cx="2971800" cy="3661355"/>
              </a:xfrm>
              <a:prstGeom prst="rect">
                <a:avLst/>
              </a:prstGeom>
            </p:spPr>
          </p:pic>
          <p:grpSp>
            <p:nvGrpSpPr>
              <p:cNvPr id="21" name="Group 20">
                <a:extLst>
                  <a:ext uri="{FF2B5EF4-FFF2-40B4-BE49-F238E27FC236}">
                    <a16:creationId xmlns:a16="http://schemas.microsoft.com/office/drawing/2014/main" id="{EB6BEBAA-3AE4-2DC3-3DDF-1F36D7B63A82}"/>
                  </a:ext>
                </a:extLst>
              </p:cNvPr>
              <p:cNvGrpSpPr/>
              <p:nvPr/>
            </p:nvGrpSpPr>
            <p:grpSpPr>
              <a:xfrm>
                <a:off x="509411" y="277520"/>
                <a:ext cx="3241426" cy="3551970"/>
                <a:chOff x="374271" y="1013465"/>
                <a:chExt cx="3241426" cy="3551970"/>
              </a:xfrm>
            </p:grpSpPr>
            <p:sp>
              <p:nvSpPr>
                <p:cNvPr id="6" name="TextBox 5">
                  <a:extLst>
                    <a:ext uri="{FF2B5EF4-FFF2-40B4-BE49-F238E27FC236}">
                      <a16:creationId xmlns:a16="http://schemas.microsoft.com/office/drawing/2014/main" id="{978B9786-2905-547D-6264-C79033415A33}"/>
                    </a:ext>
                  </a:extLst>
                </p:cNvPr>
                <p:cNvSpPr txBox="1"/>
                <p:nvPr/>
              </p:nvSpPr>
              <p:spPr>
                <a:xfrm>
                  <a:off x="374271" y="1013465"/>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5F1DD591-13A2-E864-3FD0-1E7EA428B586}"/>
                    </a:ext>
                  </a:extLst>
                </p:cNvPr>
                <p:cNvSpPr txBox="1"/>
                <p:nvPr/>
              </p:nvSpPr>
              <p:spPr>
                <a:xfrm>
                  <a:off x="509084" y="4319214"/>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
              <p:nvSpPr>
                <p:cNvPr id="10" name="TextBox 9">
                  <a:extLst>
                    <a:ext uri="{FF2B5EF4-FFF2-40B4-BE49-F238E27FC236}">
                      <a16:creationId xmlns:a16="http://schemas.microsoft.com/office/drawing/2014/main" id="{28AFCBC1-DC8F-51EA-1DA1-346E03F5AB7C}"/>
                    </a:ext>
                  </a:extLst>
                </p:cNvPr>
                <p:cNvSpPr txBox="1"/>
                <p:nvPr/>
              </p:nvSpPr>
              <p:spPr>
                <a:xfrm>
                  <a:off x="3346071" y="101653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grpSp>
        </p:grpSp>
        <p:pic>
          <p:nvPicPr>
            <p:cNvPr id="13" name="Picture 12">
              <a:extLst>
                <a:ext uri="{FF2B5EF4-FFF2-40B4-BE49-F238E27FC236}">
                  <a16:creationId xmlns:a16="http://schemas.microsoft.com/office/drawing/2014/main" id="{30CE66BA-A0C1-6C05-A7C6-DAE472FCA372}"/>
                </a:ext>
              </a:extLst>
            </p:cNvPr>
            <p:cNvPicPr>
              <a:picLocks noChangeAspect="1"/>
            </p:cNvPicPr>
            <p:nvPr/>
          </p:nvPicPr>
          <p:blipFill>
            <a:blip r:embed="rId4"/>
            <a:stretch>
              <a:fillRect/>
            </a:stretch>
          </p:blipFill>
          <p:spPr>
            <a:xfrm>
              <a:off x="3429000" y="620168"/>
              <a:ext cx="2971800" cy="2746016"/>
            </a:xfrm>
            <a:prstGeom prst="rect">
              <a:avLst/>
            </a:prstGeom>
          </p:spPr>
        </p:pic>
      </p:grpSp>
    </p:spTree>
    <p:extLst>
      <p:ext uri="{BB962C8B-B14F-4D97-AF65-F5344CB8AC3E}">
        <p14:creationId xmlns:p14="http://schemas.microsoft.com/office/powerpoint/2010/main" val="403914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F00DAD-3FEE-5C04-D543-72762A9B9B01}"/>
              </a:ext>
            </a:extLst>
          </p:cNvPr>
          <p:cNvSpPr txBox="1"/>
          <p:nvPr/>
        </p:nvSpPr>
        <p:spPr>
          <a:xfrm>
            <a:off x="427739" y="306792"/>
            <a:ext cx="6002522" cy="55399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Table 1</a:t>
            </a:r>
            <a:r>
              <a:rPr lang="en-US" sz="1000" dirty="0">
                <a:latin typeface="Arial" panose="020B0604020202020204" pitchFamily="34" charset="0"/>
                <a:cs typeface="Arial" panose="020B0604020202020204" pitchFamily="34" charset="0"/>
              </a:rPr>
              <a:t>. Results of linear mixed effect (LME) models (site as a random factor) assessing spatial and temporal variation in vibratory noise. Asterisks indicate significance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0.001 ***,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0.01 **,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0.05 *, </a:t>
            </a:r>
            <a:r>
              <a:rPr lang="en-US" sz="1000" i="1" dirty="0">
                <a:latin typeface="Arial" panose="020B0604020202020204" pitchFamily="34" charset="0"/>
                <a:cs typeface="Arial" panose="020B0604020202020204" pitchFamily="34" charset="0"/>
              </a:rPr>
              <a:t>P</a:t>
            </a:r>
            <a:r>
              <a:rPr lang="en-US" sz="1000" dirty="0">
                <a:latin typeface="Arial" panose="020B0604020202020204" pitchFamily="34" charset="0"/>
                <a:cs typeface="Arial" panose="020B0604020202020204" pitchFamily="34" charset="0"/>
              </a:rPr>
              <a:t> &lt; 0.10 .). Test statistic is a t-value unless otherwise noted. </a:t>
            </a:r>
          </a:p>
        </p:txBody>
      </p:sp>
      <p:pic>
        <p:nvPicPr>
          <p:cNvPr id="7" name="Picture 6">
            <a:extLst>
              <a:ext uri="{FF2B5EF4-FFF2-40B4-BE49-F238E27FC236}">
                <a16:creationId xmlns:a16="http://schemas.microsoft.com/office/drawing/2014/main" id="{F91452EB-5C1E-C7B1-90FC-E588A2DEA99B}"/>
              </a:ext>
            </a:extLst>
          </p:cNvPr>
          <p:cNvPicPr>
            <a:picLocks noChangeAspect="1"/>
          </p:cNvPicPr>
          <p:nvPr/>
        </p:nvPicPr>
        <p:blipFill>
          <a:blip r:embed="rId2"/>
          <a:stretch>
            <a:fillRect/>
          </a:stretch>
        </p:blipFill>
        <p:spPr>
          <a:xfrm>
            <a:off x="427739" y="860790"/>
            <a:ext cx="5943600" cy="3006427"/>
          </a:xfrm>
          <a:prstGeom prst="rect">
            <a:avLst/>
          </a:prstGeom>
        </p:spPr>
      </p:pic>
    </p:spTree>
    <p:extLst>
      <p:ext uri="{BB962C8B-B14F-4D97-AF65-F5344CB8AC3E}">
        <p14:creationId xmlns:p14="http://schemas.microsoft.com/office/powerpoint/2010/main" val="37260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F108B33-F45D-894A-B02B-415FA6E4D2B5}"/>
              </a:ext>
            </a:extLst>
          </p:cNvPr>
          <p:cNvGrpSpPr/>
          <p:nvPr/>
        </p:nvGrpSpPr>
        <p:grpSpPr>
          <a:xfrm>
            <a:off x="274779" y="306660"/>
            <a:ext cx="5991208" cy="3028020"/>
            <a:chOff x="274779" y="306660"/>
            <a:chExt cx="5991208" cy="3028020"/>
          </a:xfrm>
        </p:grpSpPr>
        <p:pic>
          <p:nvPicPr>
            <p:cNvPr id="10" name="Picture 9">
              <a:extLst>
                <a:ext uri="{FF2B5EF4-FFF2-40B4-BE49-F238E27FC236}">
                  <a16:creationId xmlns:a16="http://schemas.microsoft.com/office/drawing/2014/main" id="{AF3603C4-5CEC-D257-1AB7-E92044ABC7D9}"/>
                </a:ext>
              </a:extLst>
            </p:cNvPr>
            <p:cNvPicPr>
              <a:picLocks noChangeAspect="1"/>
            </p:cNvPicPr>
            <p:nvPr/>
          </p:nvPicPr>
          <p:blipFill>
            <a:blip r:embed="rId2"/>
            <a:stretch>
              <a:fillRect/>
            </a:stretch>
          </p:blipFill>
          <p:spPr>
            <a:xfrm>
              <a:off x="322387" y="356809"/>
              <a:ext cx="2971800" cy="2971800"/>
            </a:xfrm>
            <a:prstGeom prst="rect">
              <a:avLst/>
            </a:prstGeom>
          </p:spPr>
        </p:pic>
        <p:pic>
          <p:nvPicPr>
            <p:cNvPr id="2" name="Picture 1">
              <a:extLst>
                <a:ext uri="{FF2B5EF4-FFF2-40B4-BE49-F238E27FC236}">
                  <a16:creationId xmlns:a16="http://schemas.microsoft.com/office/drawing/2014/main" id="{9239E165-1AC2-606B-13E2-B269684210BC}"/>
                </a:ext>
              </a:extLst>
            </p:cNvPr>
            <p:cNvPicPr>
              <a:picLocks noChangeAspect="1"/>
            </p:cNvPicPr>
            <p:nvPr/>
          </p:nvPicPr>
          <p:blipFill>
            <a:blip r:embed="rId3"/>
            <a:stretch>
              <a:fillRect/>
            </a:stretch>
          </p:blipFill>
          <p:spPr>
            <a:xfrm>
              <a:off x="3294187" y="362880"/>
              <a:ext cx="2971800" cy="2971800"/>
            </a:xfrm>
            <a:prstGeom prst="rect">
              <a:avLst/>
            </a:prstGeom>
          </p:spPr>
        </p:pic>
        <p:sp>
          <p:nvSpPr>
            <p:cNvPr id="14" name="TextBox 13">
              <a:extLst>
                <a:ext uri="{FF2B5EF4-FFF2-40B4-BE49-F238E27FC236}">
                  <a16:creationId xmlns:a16="http://schemas.microsoft.com/office/drawing/2014/main" id="{C2EF6D7B-36BF-68C5-536E-6181CA0B36F6}"/>
                </a:ext>
              </a:extLst>
            </p:cNvPr>
            <p:cNvSpPr txBox="1"/>
            <p:nvPr/>
          </p:nvSpPr>
          <p:spPr>
            <a:xfrm>
              <a:off x="274779" y="3066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A</a:t>
              </a:r>
            </a:p>
          </p:txBody>
        </p:sp>
        <p:sp>
          <p:nvSpPr>
            <p:cNvPr id="15" name="TextBox 14">
              <a:extLst>
                <a:ext uri="{FF2B5EF4-FFF2-40B4-BE49-F238E27FC236}">
                  <a16:creationId xmlns:a16="http://schemas.microsoft.com/office/drawing/2014/main" id="{CA502E16-C81D-753E-5160-307D257C625E}"/>
                </a:ext>
              </a:extLst>
            </p:cNvPr>
            <p:cNvSpPr txBox="1"/>
            <p:nvPr/>
          </p:nvSpPr>
          <p:spPr>
            <a:xfrm>
              <a:off x="3294187" y="306660"/>
              <a:ext cx="269626"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B</a:t>
              </a:r>
            </a:p>
          </p:txBody>
        </p:sp>
      </p:grpSp>
      <p:sp>
        <p:nvSpPr>
          <p:cNvPr id="17" name="TextBox 16">
            <a:extLst>
              <a:ext uri="{FF2B5EF4-FFF2-40B4-BE49-F238E27FC236}">
                <a16:creationId xmlns:a16="http://schemas.microsoft.com/office/drawing/2014/main" id="{A4E0EEE1-36FF-420F-D6F1-04135632DAD9}"/>
              </a:ext>
            </a:extLst>
          </p:cNvPr>
          <p:cNvSpPr txBox="1"/>
          <p:nvPr/>
        </p:nvSpPr>
        <p:spPr>
          <a:xfrm>
            <a:off x="562552" y="6436810"/>
            <a:ext cx="6002522" cy="1477328"/>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S1</a:t>
            </a:r>
            <a:r>
              <a:rPr lang="en-US" sz="1000" dirty="0">
                <a:latin typeface="Arial" panose="020B0604020202020204" pitchFamily="34" charset="0"/>
                <a:cs typeface="Arial" panose="020B0604020202020204" pitchFamily="34" charset="0"/>
              </a:rPr>
              <a:t>. Categorization (A) and Principal Component Analysis (B-C) of sites. Proportion of land cover class in a 1-kilometer radius of each site (ordered by PC1 axis in B) from the National Land Cover Database (NLCD) 2019 (A). Agriculture includes NLCD categories Pasture/Hay and Cultivated Crop. Urban includes NLCD categories Developed Open Space, Developed Low-Intensity, Developed Medium-Intensity, and Developed High-Intensity. Other includes all other NLCD categories (the majority here is Grassland/Herbaceous. Sites with more agricultural land than urban land are categorized as rural and the rest urban. Principal Component Analysis using variables related to the potential impacts from traffic (B). Plot of the contributions of each variable to each principal component (C). The numbers and colors represent the cos2 for the variables. </a:t>
            </a:r>
          </a:p>
        </p:txBody>
      </p:sp>
      <p:pic>
        <p:nvPicPr>
          <p:cNvPr id="13" name="Picture 12">
            <a:extLst>
              <a:ext uri="{FF2B5EF4-FFF2-40B4-BE49-F238E27FC236}">
                <a16:creationId xmlns:a16="http://schemas.microsoft.com/office/drawing/2014/main" id="{1A59414C-E115-1153-CFDA-E80D1B7A8882}"/>
              </a:ext>
            </a:extLst>
          </p:cNvPr>
          <p:cNvPicPr>
            <a:picLocks noChangeAspect="1"/>
          </p:cNvPicPr>
          <p:nvPr/>
        </p:nvPicPr>
        <p:blipFill>
          <a:blip r:embed="rId4"/>
          <a:stretch>
            <a:fillRect/>
          </a:stretch>
        </p:blipFill>
        <p:spPr>
          <a:xfrm>
            <a:off x="457200" y="3328609"/>
            <a:ext cx="2971800" cy="2971800"/>
          </a:xfrm>
          <a:prstGeom prst="rect">
            <a:avLst/>
          </a:prstGeom>
        </p:spPr>
      </p:pic>
      <p:sp>
        <p:nvSpPr>
          <p:cNvPr id="19" name="TextBox 18">
            <a:extLst>
              <a:ext uri="{FF2B5EF4-FFF2-40B4-BE49-F238E27FC236}">
                <a16:creationId xmlns:a16="http://schemas.microsoft.com/office/drawing/2014/main" id="{54CC5828-E0B4-0674-1A77-04A66EC1FB8B}"/>
              </a:ext>
            </a:extLst>
          </p:cNvPr>
          <p:cNvSpPr txBox="1"/>
          <p:nvPr/>
        </p:nvSpPr>
        <p:spPr>
          <a:xfrm>
            <a:off x="270772" y="3432831"/>
            <a:ext cx="27764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53623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C9D11D-5944-E497-190D-3E9836A61426}"/>
              </a:ext>
            </a:extLst>
          </p:cNvPr>
          <p:cNvPicPr>
            <a:picLocks noChangeAspect="1"/>
          </p:cNvPicPr>
          <p:nvPr/>
        </p:nvPicPr>
        <p:blipFill rotWithShape="1">
          <a:blip r:embed="rId2"/>
          <a:srcRect b="61469"/>
          <a:stretch/>
        </p:blipFill>
        <p:spPr>
          <a:xfrm>
            <a:off x="594360" y="730250"/>
            <a:ext cx="5669280" cy="273050"/>
          </a:xfrm>
          <a:prstGeom prst="rect">
            <a:avLst/>
          </a:prstGeom>
        </p:spPr>
      </p:pic>
      <p:sp>
        <p:nvSpPr>
          <p:cNvPr id="6" name="TextBox 5">
            <a:extLst>
              <a:ext uri="{FF2B5EF4-FFF2-40B4-BE49-F238E27FC236}">
                <a16:creationId xmlns:a16="http://schemas.microsoft.com/office/drawing/2014/main" id="{2668B312-EF57-1018-D75C-14BA31568D49}"/>
              </a:ext>
            </a:extLst>
          </p:cNvPr>
          <p:cNvSpPr txBox="1"/>
          <p:nvPr/>
        </p:nvSpPr>
        <p:spPr>
          <a:xfrm>
            <a:off x="457200" y="7022075"/>
            <a:ext cx="6002522" cy="861774"/>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S2</a:t>
            </a:r>
            <a:r>
              <a:rPr lang="en-US" sz="1000" dirty="0">
                <a:latin typeface="Arial" panose="020B0604020202020204" pitchFamily="34" charset="0"/>
                <a:cs typeface="Arial" panose="020B0604020202020204" pitchFamily="34" charset="0"/>
              </a:rPr>
              <a:t>. Heat map depicting the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(dB, 20-1000 Hz) for all recordings. At the top, sites are in order from quietest to loudest with representative colors (matches Figure 2A). Visits are represented horizontally and the hour of the day vertically. Both contact microphones on manmade substrates are shown in the top two rows while those on plants are represented in the bottom two rows with separate rows for each microphone.  </a:t>
            </a:r>
          </a:p>
        </p:txBody>
      </p:sp>
      <p:pic>
        <p:nvPicPr>
          <p:cNvPr id="3" name="Picture 2">
            <a:extLst>
              <a:ext uri="{FF2B5EF4-FFF2-40B4-BE49-F238E27FC236}">
                <a16:creationId xmlns:a16="http://schemas.microsoft.com/office/drawing/2014/main" id="{A223F63C-92F6-8F31-5490-981E65DBCF11}"/>
              </a:ext>
            </a:extLst>
          </p:cNvPr>
          <p:cNvPicPr>
            <a:picLocks noChangeAspect="1"/>
          </p:cNvPicPr>
          <p:nvPr/>
        </p:nvPicPr>
        <p:blipFill>
          <a:blip r:embed="rId3"/>
          <a:stretch>
            <a:fillRect/>
          </a:stretch>
        </p:blipFill>
        <p:spPr>
          <a:xfrm>
            <a:off x="486661" y="1040887"/>
            <a:ext cx="5943600" cy="5943600"/>
          </a:xfrm>
          <a:prstGeom prst="rect">
            <a:avLst/>
          </a:prstGeom>
        </p:spPr>
      </p:pic>
    </p:spTree>
    <p:extLst>
      <p:ext uri="{BB962C8B-B14F-4D97-AF65-F5344CB8AC3E}">
        <p14:creationId xmlns:p14="http://schemas.microsoft.com/office/powerpoint/2010/main" val="3986555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8BD2FD-723C-B86F-36DB-8985B154D200}"/>
              </a:ext>
            </a:extLst>
          </p:cNvPr>
          <p:cNvSpPr txBox="1"/>
          <p:nvPr/>
        </p:nvSpPr>
        <p:spPr>
          <a:xfrm>
            <a:off x="427739" y="5051160"/>
            <a:ext cx="6002522" cy="707886"/>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S3</a:t>
            </a:r>
            <a:r>
              <a:rPr lang="en-US" sz="1000" dirty="0">
                <a:latin typeface="Arial" panose="020B0604020202020204" pitchFamily="34" charset="0"/>
                <a:cs typeface="Arial" panose="020B0604020202020204" pitchFamily="34" charset="0"/>
              </a:rPr>
              <a:t>. Raw data and mean (± SE) predictions from linear mixed effect models with PC2 (see PCA Figure S1B), substrate (grey = manmade, green = plant), and category with site as a random factor after backward selection. Table of results from the Type II Wald Chi-Squared test of the LME model with variables remaining after backward selection. </a:t>
            </a:r>
          </a:p>
        </p:txBody>
      </p:sp>
      <p:pic>
        <p:nvPicPr>
          <p:cNvPr id="3" name="Picture 2">
            <a:extLst>
              <a:ext uri="{FF2B5EF4-FFF2-40B4-BE49-F238E27FC236}">
                <a16:creationId xmlns:a16="http://schemas.microsoft.com/office/drawing/2014/main" id="{DD025BA2-C5F5-C101-1338-176510E6D07F}"/>
              </a:ext>
            </a:extLst>
          </p:cNvPr>
          <p:cNvPicPr>
            <a:picLocks noChangeAspect="1"/>
          </p:cNvPicPr>
          <p:nvPr/>
        </p:nvPicPr>
        <p:blipFill>
          <a:blip r:embed="rId2"/>
          <a:stretch>
            <a:fillRect/>
          </a:stretch>
        </p:blipFill>
        <p:spPr>
          <a:xfrm>
            <a:off x="340242" y="261000"/>
            <a:ext cx="5943600" cy="3657600"/>
          </a:xfrm>
          <a:prstGeom prst="rect">
            <a:avLst/>
          </a:prstGeom>
        </p:spPr>
      </p:pic>
      <p:pic>
        <p:nvPicPr>
          <p:cNvPr id="7" name="Picture 6">
            <a:extLst>
              <a:ext uri="{FF2B5EF4-FFF2-40B4-BE49-F238E27FC236}">
                <a16:creationId xmlns:a16="http://schemas.microsoft.com/office/drawing/2014/main" id="{89BDF9F5-21F4-000D-C8A5-D786D42EA327}"/>
              </a:ext>
            </a:extLst>
          </p:cNvPr>
          <p:cNvPicPr>
            <a:picLocks noChangeAspect="1"/>
          </p:cNvPicPr>
          <p:nvPr/>
        </p:nvPicPr>
        <p:blipFill>
          <a:blip r:embed="rId3"/>
          <a:stretch>
            <a:fillRect/>
          </a:stretch>
        </p:blipFill>
        <p:spPr>
          <a:xfrm>
            <a:off x="427739" y="3918600"/>
            <a:ext cx="5943600" cy="1132560"/>
          </a:xfrm>
          <a:prstGeom prst="rect">
            <a:avLst/>
          </a:prstGeom>
        </p:spPr>
      </p:pic>
    </p:spTree>
    <p:extLst>
      <p:ext uri="{BB962C8B-B14F-4D97-AF65-F5344CB8AC3E}">
        <p14:creationId xmlns:p14="http://schemas.microsoft.com/office/powerpoint/2010/main" val="30299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4CDE4C-ED1F-86D1-E4D9-07D5265731EE}"/>
              </a:ext>
            </a:extLst>
          </p:cNvPr>
          <p:cNvSpPr txBox="1"/>
          <p:nvPr/>
        </p:nvSpPr>
        <p:spPr>
          <a:xfrm>
            <a:off x="427739" y="8319247"/>
            <a:ext cx="6002522" cy="400110"/>
          </a:xfrm>
          <a:prstGeom prst="rect">
            <a:avLst/>
          </a:prstGeom>
          <a:noFill/>
        </p:spPr>
        <p:txBody>
          <a:bodyPr wrap="square" rtlCol="0">
            <a:spAutoFit/>
          </a:bodyPr>
          <a:lstStyle/>
          <a:p>
            <a:r>
              <a:rPr lang="en-US" sz="1000" b="1" dirty="0">
                <a:latin typeface="Arial" panose="020B0604020202020204" pitchFamily="34" charset="0"/>
                <a:cs typeface="Arial" panose="020B0604020202020204" pitchFamily="34" charset="0"/>
              </a:rPr>
              <a:t>Figure S4</a:t>
            </a:r>
            <a:r>
              <a:rPr lang="en-US" sz="1000" dirty="0">
                <a:latin typeface="Arial" panose="020B0604020202020204" pitchFamily="34" charset="0"/>
                <a:cs typeface="Arial" panose="020B0604020202020204" pitchFamily="34" charset="0"/>
              </a:rPr>
              <a:t>. Raw data and calculated mean (± SE) hourly average </a:t>
            </a:r>
            <a:r>
              <a:rPr lang="en-US" sz="1000" dirty="0" err="1">
                <a:latin typeface="Arial" panose="020B0604020202020204" pitchFamily="34" charset="0"/>
                <a:cs typeface="Arial" panose="020B0604020202020204" pitchFamily="34" charset="0"/>
              </a:rPr>
              <a:t>Leq</a:t>
            </a:r>
            <a:r>
              <a:rPr lang="en-US" sz="1000" dirty="0">
                <a:latin typeface="Arial" panose="020B0604020202020204" pitchFamily="34" charset="0"/>
                <a:cs typeface="Arial" panose="020B0604020202020204" pitchFamily="34" charset="0"/>
              </a:rPr>
              <a:t> across 24 hours by category for each separate visit. Vertical dashed lines represent peaks of associated categories from data overall.</a:t>
            </a:r>
          </a:p>
        </p:txBody>
      </p:sp>
      <p:pic>
        <p:nvPicPr>
          <p:cNvPr id="4" name="Picture 3">
            <a:extLst>
              <a:ext uri="{FF2B5EF4-FFF2-40B4-BE49-F238E27FC236}">
                <a16:creationId xmlns:a16="http://schemas.microsoft.com/office/drawing/2014/main" id="{D549292D-6FF7-A209-5862-3E488ADD612B}"/>
              </a:ext>
            </a:extLst>
          </p:cNvPr>
          <p:cNvPicPr>
            <a:picLocks noChangeAspect="1"/>
          </p:cNvPicPr>
          <p:nvPr/>
        </p:nvPicPr>
        <p:blipFill>
          <a:blip r:embed="rId2"/>
          <a:stretch>
            <a:fillRect/>
          </a:stretch>
        </p:blipFill>
        <p:spPr>
          <a:xfrm>
            <a:off x="237140" y="0"/>
            <a:ext cx="2971800" cy="8238050"/>
          </a:xfrm>
          <a:prstGeom prst="rect">
            <a:avLst/>
          </a:prstGeom>
        </p:spPr>
      </p:pic>
    </p:spTree>
    <p:extLst>
      <p:ext uri="{BB962C8B-B14F-4D97-AF65-F5344CB8AC3E}">
        <p14:creationId xmlns:p14="http://schemas.microsoft.com/office/powerpoint/2010/main" val="17782810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26801</TotalTime>
  <Words>872</Words>
  <Application>Microsoft Macintosh PowerPoint</Application>
  <PresentationFormat>Letter Paper (8.5x11 in)</PresentationFormat>
  <Paragraphs>27</Paragraphs>
  <Slides>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 Pessman</dc:creator>
  <cp:lastModifiedBy>Brandi Pessman</cp:lastModifiedBy>
  <cp:revision>14</cp:revision>
  <dcterms:created xsi:type="dcterms:W3CDTF">2023-04-17T21:54:58Z</dcterms:created>
  <dcterms:modified xsi:type="dcterms:W3CDTF">2023-05-12T03:54:38Z</dcterms:modified>
</cp:coreProperties>
</file>